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7" r:id="rId3"/>
    <p:sldId id="259" r:id="rId4"/>
    <p:sldId id="264" r:id="rId5"/>
    <p:sldId id="272" r:id="rId6"/>
    <p:sldId id="269" r:id="rId7"/>
    <p:sldId id="261" r:id="rId8"/>
    <p:sldId id="263" r:id="rId9"/>
    <p:sldId id="265" r:id="rId10"/>
    <p:sldId id="266" r:id="rId11"/>
    <p:sldId id="268" r:id="rId12"/>
  </p:sldIdLst>
  <p:sldSz cx="12192000" cy="6858000"/>
  <p:notesSz cx="6858000" cy="11906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EB146-79E8-0046-837D-33B2CC6FCA81}" v="2" dt="2020-05-17T23:32:26.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7"/>
    <p:restoredTop sz="94622"/>
  </p:normalViewPr>
  <p:slideViewPr>
    <p:cSldViewPr snapToGrid="0" snapToObjects="1">
      <p:cViewPr varScale="1">
        <p:scale>
          <a:sx n="81" d="100"/>
          <a:sy n="81" d="100"/>
        </p:scale>
        <p:origin x="8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9FB22-5401-42D1-94E9-B9EBE8FE2D2B}" type="datetimeFigureOut">
              <a:rPr lang="en-US"/>
              <a:t>5/18/20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FE991-5194-48D6-9EEC-C3E87F458CDD}" type="slidenum">
              <a:rPr lang="en-US"/>
              <a:t>‹#›</a:t>
            </a:fld>
            <a:endParaRPr lang="en-US"/>
          </a:p>
        </p:txBody>
      </p:sp>
    </p:spTree>
    <p:extLst>
      <p:ext uri="{BB962C8B-B14F-4D97-AF65-F5344CB8AC3E}">
        <p14:creationId xmlns:p14="http://schemas.microsoft.com/office/powerpoint/2010/main" val="417978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ted.com/lessons/what-really-happened-to-the-library-of-alexandria-elizabeth-co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Academics and research communities have always used formal and informal networks to develop ideas, exchange information, build upon and mine data, verify research findings, publish, disseminate through the academic community, and preserve the outputs of that research in a repository.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5CFE991-5194-48D6-9EEC-C3E87F458CDD}" type="slidenum">
              <a:rPr lang="en-US"/>
              <a:t>4</a:t>
            </a:fld>
            <a:endParaRPr lang="en-US"/>
          </a:p>
        </p:txBody>
      </p:sp>
    </p:spTree>
    <p:extLst>
      <p:ext uri="{BB962C8B-B14F-4D97-AF65-F5344CB8AC3E}">
        <p14:creationId xmlns:p14="http://schemas.microsoft.com/office/powerpoint/2010/main" val="302131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history is one narrative, it's a single thread amongst the rich and diverse storytelling, oral traditions and millenia of human communication, myth and culture.</a:t>
            </a:r>
          </a:p>
          <a:p>
            <a:endParaRPr lang="en-US">
              <a:cs typeface="Calibri"/>
            </a:endParaRPr>
          </a:p>
          <a:p>
            <a:r>
              <a:rPr lang="en-US">
                <a:cs typeface="Calibri"/>
              </a:rPr>
              <a:t>The year is 1665. </a:t>
            </a:r>
            <a:r>
              <a:rPr lang="en-US"/>
              <a:t>Philosophical transactions – under the editorship of Henry Oldenberg - the first issue of journal of the Royal Society is published. </a:t>
            </a:r>
            <a:endParaRPr lang="en-US">
              <a:cs typeface="Calibri"/>
            </a:endParaRPr>
          </a:p>
          <a:p>
            <a:endParaRPr lang="en-US"/>
          </a:p>
          <a:p>
            <a:r>
              <a:rPr lang="en-US"/>
              <a:t>What was it that Oldenburg and the research community of the time established through the scientific journal?  </a:t>
            </a:r>
            <a:endParaRPr lang="en-US">
              <a:cs typeface="Calibri"/>
            </a:endParaRPr>
          </a:p>
          <a:p>
            <a:endParaRPr lang="en-US"/>
          </a:p>
          <a:p>
            <a:r>
              <a:rPr lang="en-US"/>
              <a:t>Registering a new idea and marking it's ownership - original research</a:t>
            </a:r>
          </a:p>
          <a:p>
            <a:r>
              <a:rPr lang="en-US"/>
              <a:t>Sharing that idea and advancing knowledge in the research field – through handwritten letters, discussions over a pint in the taverns and houses of learning</a:t>
            </a:r>
          </a:p>
          <a:p>
            <a:r>
              <a:rPr lang="en-US"/>
              <a:t>Certification by credentialed peers as a stamp of quality – verfication and authentication of that new idea</a:t>
            </a:r>
          </a:p>
          <a:p>
            <a:r>
              <a:rPr lang="en-US"/>
              <a:t>A mechanism to ensure the legacy of the work throughout history – how to </a:t>
            </a:r>
            <a:endParaRPr lang="en-US">
              <a:cs typeface="Calibri"/>
            </a:endParaRPr>
          </a:p>
          <a:p>
            <a:endParaRPr lang="en-US">
              <a:cs typeface="Calibri"/>
            </a:endParaRPr>
          </a:p>
          <a:p>
            <a:r>
              <a:rPr lang="en-US">
                <a:cs typeface="Calibri"/>
              </a:rPr>
              <a:t>Sound familiar?</a:t>
            </a:r>
          </a:p>
          <a:p>
            <a:endParaRPr lang="en-US"/>
          </a:p>
          <a:p>
            <a:r>
              <a:rPr lang="en-US"/>
              <a:t>Along with the academic journal, the monograph (book) has always played an integral role in knowledge sharing.</a:t>
            </a:r>
          </a:p>
          <a:p>
            <a:r>
              <a:rPr lang="en-US"/>
              <a:t>The history of monographs dates from works created before the invention of the printing press by Gutenburg in 1440; the </a:t>
            </a:r>
            <a:r>
              <a:rPr lang="en-US" b="1">
                <a:hlinkClick r:id="rId3"/>
              </a:rPr>
              <a:t>Great Library of Alexandria</a:t>
            </a:r>
            <a:r>
              <a:rPr lang="en-US"/>
              <a:t> recorded much of the world's knowledge, as did many monasteries and national collections.</a:t>
            </a:r>
          </a:p>
          <a:p>
            <a:r>
              <a:rPr lang="en-US"/>
              <a:t>The printing press, invented by Gutenberg around 1440, resulted in the ability to print and distribute books in a way that made knowledge more easily accessible.</a:t>
            </a:r>
          </a:p>
          <a:p>
            <a:endParaRPr lang="en-US">
              <a:cs typeface="Calibri"/>
            </a:endParaRPr>
          </a:p>
          <a:p>
            <a:r>
              <a:rPr lang="en-US"/>
              <a:t>Discussion, acceptance or debunking of the research within scholarly communities has continued through publication, particularly in written format, through the centuries until now.  Journal publication and scholarly monographs have remained the primary, accepted vehicles of scholarly communication.</a:t>
            </a:r>
          </a:p>
          <a:p>
            <a:endParaRPr lang="en-US"/>
          </a:p>
          <a:p>
            <a:r>
              <a:rPr lang="en-US"/>
              <a:t>Now in the digital context?</a:t>
            </a:r>
          </a:p>
          <a:p>
            <a:r>
              <a:rPr lang="en-US"/>
              <a:t>There's an ever-evolving range of ways to participate the scholarly communication conversation.</a:t>
            </a:r>
            <a:endParaRPr lang="en-US">
              <a:cs typeface="+mn-lt"/>
            </a:endParaRPr>
          </a:p>
          <a:p>
            <a:endParaRPr lang="en-US">
              <a:cs typeface="Calibri" panose="020F0502020204030204"/>
            </a:endParaRPr>
          </a:p>
          <a:p>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45CFE991-5194-48D6-9EEC-C3E87F458CDD}" type="slidenum">
              <a:rPr lang="en-US"/>
              <a:t>5</a:t>
            </a:fld>
            <a:endParaRPr lang="en-US"/>
          </a:p>
        </p:txBody>
      </p:sp>
    </p:spTree>
    <p:extLst>
      <p:ext uri="{BB962C8B-B14F-4D97-AF65-F5344CB8AC3E}">
        <p14:creationId xmlns:p14="http://schemas.microsoft.com/office/powerpoint/2010/main" val="123990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you can see that these fundamental elements have been embedded from the start of this particular narrative, beginning with Sir Oldfield.</a:t>
            </a:r>
          </a:p>
          <a:p>
            <a:endParaRPr lang="en-US">
              <a:cs typeface="Calibri"/>
            </a:endParaRPr>
          </a:p>
          <a:p>
            <a:r>
              <a:rPr lang="en-US"/>
              <a:t>Authoring, publishing, Stewardship, Use</a:t>
            </a:r>
            <a:endParaRPr lang="en-US">
              <a:cs typeface="Calibri"/>
            </a:endParaRPr>
          </a:p>
          <a:p>
            <a:endParaRPr lang="en-US">
              <a:cs typeface="Calibri"/>
            </a:endParaRPr>
          </a:p>
          <a:p>
            <a:r>
              <a:rPr lang="en-US">
                <a:cs typeface="Calibri"/>
              </a:rPr>
              <a:t>Building on and extending knowledge through scholarship</a:t>
            </a:r>
          </a:p>
          <a:p>
            <a:endParaRPr lang="en-US">
              <a:cs typeface="Calibri"/>
            </a:endParaRPr>
          </a:p>
        </p:txBody>
      </p:sp>
      <p:sp>
        <p:nvSpPr>
          <p:cNvPr id="4" name="Slide Number Placeholder 3"/>
          <p:cNvSpPr>
            <a:spLocks noGrp="1"/>
          </p:cNvSpPr>
          <p:nvPr>
            <p:ph type="sldNum" sz="quarter" idx="5"/>
          </p:nvPr>
        </p:nvSpPr>
        <p:spPr/>
        <p:txBody>
          <a:bodyPr/>
          <a:lstStyle/>
          <a:p>
            <a:fld id="{45CFE991-5194-48D6-9EEC-C3E87F458CDD}" type="slidenum">
              <a:rPr lang="en-US"/>
              <a:t>6</a:t>
            </a:fld>
            <a:endParaRPr lang="en-US"/>
          </a:p>
        </p:txBody>
      </p:sp>
    </p:spTree>
    <p:extLst>
      <p:ext uri="{BB962C8B-B14F-4D97-AF65-F5344CB8AC3E}">
        <p14:creationId xmlns:p14="http://schemas.microsoft.com/office/powerpoint/2010/main" val="246945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Academics and research communities have always used formal and informal networks to develop ideas, exchange information, build upon and mine data, verify research findings, publish, disseminate through the academic community, and preserve the outputs of that research in a repository. </a:t>
            </a:r>
          </a:p>
          <a:p>
            <a:endParaRPr lang="en-US">
              <a:cs typeface="Calibri"/>
            </a:endParaRPr>
          </a:p>
        </p:txBody>
      </p:sp>
      <p:sp>
        <p:nvSpPr>
          <p:cNvPr id="4" name="Slide Number Placeholder 3"/>
          <p:cNvSpPr>
            <a:spLocks noGrp="1"/>
          </p:cNvSpPr>
          <p:nvPr>
            <p:ph type="sldNum" sz="quarter" idx="5"/>
          </p:nvPr>
        </p:nvSpPr>
        <p:spPr/>
        <p:txBody>
          <a:bodyPr/>
          <a:lstStyle/>
          <a:p>
            <a:fld id="{45CFE991-5194-48D6-9EEC-C3E87F458CDD}" type="slidenum">
              <a:rPr lang="en-US"/>
              <a:t>7</a:t>
            </a:fld>
            <a:endParaRPr lang="en-US"/>
          </a:p>
        </p:txBody>
      </p:sp>
    </p:spTree>
    <p:extLst>
      <p:ext uri="{BB962C8B-B14F-4D97-AF65-F5344CB8AC3E}">
        <p14:creationId xmlns:p14="http://schemas.microsoft.com/office/powerpoint/2010/main" val="100946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u="sng"/>
              <a:t>Traditional research output</a:t>
            </a:r>
            <a:r>
              <a:rPr lang="en-US"/>
              <a:t> is research published through a conventional publication method a journal article, book, book chapter or conference paper </a:t>
            </a:r>
            <a:r>
              <a:rPr lang="en-US" err="1"/>
              <a:t>etc</a:t>
            </a:r>
            <a:endParaRPr lang="en-US" err="1">
              <a:cs typeface="Calibri"/>
            </a:endParaRPr>
          </a:p>
          <a:p>
            <a:endParaRPr lang="en-US"/>
          </a:p>
          <a:p>
            <a:r>
              <a:rPr lang="en-US"/>
              <a:t>A </a:t>
            </a:r>
            <a:r>
              <a:rPr lang="en-US" u="sng"/>
              <a:t>Non-Traditional Research output (NTRO)</a:t>
            </a:r>
            <a:r>
              <a:rPr lang="en-US"/>
              <a:t> is a piece of work or artefact arising from a creator’s research. Non-traditional research output can be creative works that are original, such as visual art works; live performances such as music, play, dance; recorded/rendered works such as film/video. They can also include curated or produced exhibitions and events or research reports produced for an external body.</a:t>
            </a:r>
            <a:endParaRPr lang="en-US">
              <a:cs typeface="Calibri"/>
            </a:endParaRPr>
          </a:p>
        </p:txBody>
      </p:sp>
      <p:sp>
        <p:nvSpPr>
          <p:cNvPr id="4" name="Slide Number Placeholder 3"/>
          <p:cNvSpPr>
            <a:spLocks noGrp="1"/>
          </p:cNvSpPr>
          <p:nvPr>
            <p:ph type="sldNum" sz="quarter" idx="5"/>
          </p:nvPr>
        </p:nvSpPr>
        <p:spPr/>
        <p:txBody>
          <a:bodyPr/>
          <a:lstStyle/>
          <a:p>
            <a:fld id="{45CFE991-5194-48D6-9EEC-C3E87F458CDD}" type="slidenum">
              <a:rPr lang="en-US"/>
              <a:t>10</a:t>
            </a:fld>
            <a:endParaRPr lang="en-US"/>
          </a:p>
        </p:txBody>
      </p:sp>
    </p:spTree>
    <p:extLst>
      <p:ext uri="{BB962C8B-B14F-4D97-AF65-F5344CB8AC3E}">
        <p14:creationId xmlns:p14="http://schemas.microsoft.com/office/powerpoint/2010/main" val="308067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5/18/20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5/18/20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5/18/20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5/18/20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ideo" Target="https://www.youtube.com/embed/8aybpzHLZuo?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Scholarly Communications 101: the four pillars</a:t>
            </a:r>
          </a:p>
        </p:txBody>
      </p:sp>
      <p:sp>
        <p:nvSpPr>
          <p:cNvPr id="3" name="Subtitle 2"/>
          <p:cNvSpPr>
            <a:spLocks noGrp="1"/>
          </p:cNvSpPr>
          <p:nvPr>
            <p:ph type="subTitle" idx="1"/>
          </p:nvPr>
        </p:nvSpPr>
        <p:spPr>
          <a:xfrm>
            <a:off x="810001" y="5280847"/>
            <a:ext cx="10572000" cy="1127701"/>
          </a:xfrm>
        </p:spPr>
        <p:txBody>
          <a:bodyPr>
            <a:normAutofit/>
          </a:bodyPr>
          <a:lstStyle/>
          <a:p>
            <a:r>
              <a:rPr lang="en-US"/>
              <a:t>Erin Gallant - Manager, Digital Scholarship</a:t>
            </a:r>
          </a:p>
          <a:p>
            <a:r>
              <a:rPr lang="en-US"/>
              <a:t>Imogen Ingram - Digital Literacy Coordinator</a:t>
            </a:r>
          </a:p>
          <a:p>
            <a:endParaRPr lang="en-US"/>
          </a:p>
        </p:txBody>
      </p:sp>
    </p:spTree>
    <p:extLst>
      <p:ext uri="{BB962C8B-B14F-4D97-AF65-F5344CB8AC3E}">
        <p14:creationId xmlns:p14="http://schemas.microsoft.com/office/powerpoint/2010/main" val="202900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484E39-326D-45BA-9DC1-08FB35D439AA}"/>
              </a:ext>
            </a:extLst>
          </p:cNvPr>
          <p:cNvSpPr>
            <a:spLocks noGrp="1"/>
          </p:cNvSpPr>
          <p:nvPr>
            <p:ph type="title"/>
          </p:nvPr>
        </p:nvSpPr>
        <p:spPr>
          <a:xfrm>
            <a:off x="378682" y="639097"/>
            <a:ext cx="5392854" cy="3781101"/>
          </a:xfrm>
        </p:spPr>
        <p:txBody>
          <a:bodyPr vert="horz" lIns="91440" tIns="45720" rIns="91440" bIns="45720" rtlCol="0" anchor="b">
            <a:normAutofit/>
          </a:bodyPr>
          <a:lstStyle/>
          <a:p>
            <a:r>
              <a:rPr lang="en-US" sz="3600">
                <a:latin typeface="Arial"/>
                <a:cs typeface="Arial"/>
              </a:rPr>
              <a:t>Traditional </a:t>
            </a:r>
            <a:br>
              <a:rPr lang="en-US" sz="3600">
                <a:latin typeface="Arial"/>
              </a:rPr>
            </a:br>
            <a:r>
              <a:rPr lang="en-US" sz="3600">
                <a:latin typeface="Arial"/>
                <a:cs typeface="Arial"/>
              </a:rPr>
              <a:t>Vs </a:t>
            </a:r>
            <a:br>
              <a:rPr lang="en-US" sz="3600">
                <a:latin typeface="Arial"/>
              </a:rPr>
            </a:br>
            <a:r>
              <a:rPr lang="en-US" sz="3600">
                <a:latin typeface="Arial"/>
                <a:cs typeface="Arial"/>
              </a:rPr>
              <a:t>Non-Traditional </a:t>
            </a:r>
            <a:br>
              <a:rPr lang="en-US" sz="3600">
                <a:latin typeface="Arial"/>
              </a:rPr>
            </a:br>
            <a:r>
              <a:rPr lang="en-US" sz="3600">
                <a:latin typeface="Arial"/>
                <a:cs typeface="Arial"/>
              </a:rPr>
              <a:t>Research Outputs</a:t>
            </a:r>
          </a:p>
        </p:txBody>
      </p:sp>
      <p:pic>
        <p:nvPicPr>
          <p:cNvPr id="7" name="Picture 7" descr="A computer sitting on top of a table&#10;&#10;Description generated with high confidence">
            <a:extLst>
              <a:ext uri="{FF2B5EF4-FFF2-40B4-BE49-F238E27FC236}">
                <a16:creationId xmlns:a16="http://schemas.microsoft.com/office/drawing/2014/main" id="{87B8A4B5-059A-44BA-BB4A-CE0D2F0D5075}"/>
              </a:ext>
            </a:extLst>
          </p:cNvPr>
          <p:cNvPicPr>
            <a:picLocks noChangeAspect="1"/>
          </p:cNvPicPr>
          <p:nvPr/>
        </p:nvPicPr>
        <p:blipFill rotWithShape="1">
          <a:blip r:embed="rId3"/>
          <a:srcRect l="81"/>
          <a:stretch/>
        </p:blipFill>
        <p:spPr>
          <a:xfrm>
            <a:off x="6100916" y="3429000"/>
            <a:ext cx="6091084" cy="3428999"/>
          </a:xfrm>
          <a:prstGeom prst="rect">
            <a:avLst/>
          </a:prstGeom>
          <a:ln w="19050">
            <a:solidFill>
              <a:schemeClr val="accent1"/>
            </a:solidFill>
          </a:ln>
        </p:spPr>
      </p:pic>
      <p:pic>
        <p:nvPicPr>
          <p:cNvPr id="5" name="Picture 5" descr="A picture containing sitting, book, living, bench&#10;&#10;Description generated with very high confidence">
            <a:extLst>
              <a:ext uri="{FF2B5EF4-FFF2-40B4-BE49-F238E27FC236}">
                <a16:creationId xmlns:a16="http://schemas.microsoft.com/office/drawing/2014/main" id="{FAFF4FFF-0DCB-46DC-A2FA-8867EE3D16BE}"/>
              </a:ext>
            </a:extLst>
          </p:cNvPr>
          <p:cNvPicPr>
            <a:picLocks noChangeAspect="1"/>
          </p:cNvPicPr>
          <p:nvPr/>
        </p:nvPicPr>
        <p:blipFill rotWithShape="1">
          <a:blip r:embed="rId4"/>
          <a:srcRect t="15557" r="-1" b="-1"/>
          <a:stretch/>
        </p:blipFill>
        <p:spPr>
          <a:xfrm>
            <a:off x="6100916" y="10"/>
            <a:ext cx="6091084" cy="3428989"/>
          </a:xfrm>
          <a:prstGeom prst="rect">
            <a:avLst/>
          </a:prstGeom>
          <a:ln w="19050">
            <a:solidFill>
              <a:schemeClr val="accent1"/>
            </a:solidFill>
          </a:ln>
        </p:spPr>
      </p:pic>
    </p:spTree>
    <p:extLst>
      <p:ext uri="{BB962C8B-B14F-4D97-AF65-F5344CB8AC3E}">
        <p14:creationId xmlns:p14="http://schemas.microsoft.com/office/powerpoint/2010/main" val="69176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4C16-F11B-4941-B13D-D97D31A656C6}"/>
              </a:ext>
            </a:extLst>
          </p:cNvPr>
          <p:cNvSpPr>
            <a:spLocks noGrp="1"/>
          </p:cNvSpPr>
          <p:nvPr>
            <p:ph type="title"/>
          </p:nvPr>
        </p:nvSpPr>
        <p:spPr/>
        <p:txBody>
          <a:bodyPr/>
          <a:lstStyle/>
          <a:p>
            <a:r>
              <a:rPr lang="en-US" sz="3600">
                <a:latin typeface="Arial"/>
                <a:cs typeface="Arial"/>
              </a:rPr>
              <a:t>Questions?</a:t>
            </a:r>
            <a:br>
              <a:rPr lang="en-US"/>
            </a:br>
            <a:br>
              <a:rPr lang="en-US"/>
            </a:br>
            <a:br>
              <a:rPr lang="en-US"/>
            </a:br>
            <a:endParaRPr lang="en-US"/>
          </a:p>
        </p:txBody>
      </p:sp>
    </p:spTree>
    <p:extLst>
      <p:ext uri="{BB962C8B-B14F-4D97-AF65-F5344CB8AC3E}">
        <p14:creationId xmlns:p14="http://schemas.microsoft.com/office/powerpoint/2010/main" val="6347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E87F-F182-42DB-A504-7D45444BCAA1}"/>
              </a:ext>
            </a:extLst>
          </p:cNvPr>
          <p:cNvSpPr>
            <a:spLocks noGrp="1"/>
          </p:cNvSpPr>
          <p:nvPr>
            <p:ph type="title"/>
          </p:nvPr>
        </p:nvSpPr>
        <p:spPr>
          <a:xfrm>
            <a:off x="715488" y="1037886"/>
            <a:ext cx="10571998" cy="970450"/>
          </a:xfrm>
        </p:spPr>
        <p:txBody>
          <a:bodyPr/>
          <a:lstStyle/>
          <a:p>
            <a:br>
              <a:rPr lang="en-US" sz="3600">
                <a:latin typeface="Arial"/>
                <a:cs typeface="Arial"/>
              </a:rPr>
            </a:br>
            <a:br>
              <a:rPr lang="en-US" sz="3600">
                <a:latin typeface="Arial"/>
                <a:cs typeface="Arial"/>
              </a:rPr>
            </a:br>
            <a:br>
              <a:rPr lang="en-US" sz="3600">
                <a:latin typeface="Arial"/>
                <a:cs typeface="Arial"/>
              </a:rPr>
            </a:br>
            <a:br>
              <a:rPr lang="en-US" sz="3600">
                <a:latin typeface="Arial"/>
                <a:cs typeface="Arial"/>
              </a:rPr>
            </a:br>
            <a:r>
              <a:rPr lang="en-US" sz="3600">
                <a:latin typeface="Arial"/>
                <a:ea typeface="+mj-lt"/>
                <a:cs typeface="Arial"/>
              </a:rPr>
              <a:t>Welcome to country</a:t>
            </a:r>
            <a:endParaRPr lang="en-US" sz="3600" b="0">
              <a:ea typeface="+mj-lt"/>
              <a:cs typeface="+mj-lt"/>
            </a:endParaRPr>
          </a:p>
          <a:p>
            <a:endParaRPr lang="en-US" sz="2400">
              <a:latin typeface="Arial"/>
              <a:cs typeface="Arial"/>
            </a:endParaRPr>
          </a:p>
        </p:txBody>
      </p:sp>
      <p:sp>
        <p:nvSpPr>
          <p:cNvPr id="3" name="TextBox 2">
            <a:extLst>
              <a:ext uri="{FF2B5EF4-FFF2-40B4-BE49-F238E27FC236}">
                <a16:creationId xmlns:a16="http://schemas.microsoft.com/office/drawing/2014/main" id="{DD6142EB-690D-4131-9D05-BF073D9A36F4}"/>
              </a:ext>
            </a:extLst>
          </p:cNvPr>
          <p:cNvSpPr txBox="1"/>
          <p:nvPr/>
        </p:nvSpPr>
        <p:spPr>
          <a:xfrm>
            <a:off x="920307" y="3200399"/>
            <a:ext cx="994971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2400">
                <a:latin typeface="Arial"/>
                <a:ea typeface="+mn-lt"/>
                <a:cs typeface="+mn-lt"/>
              </a:rPr>
              <a:t>We acknowledge and celebrate the </a:t>
            </a:r>
            <a:r>
              <a:rPr lang="en-US" sz="2400" err="1">
                <a:latin typeface="Arial"/>
                <a:ea typeface="+mn-lt"/>
                <a:cs typeface="+mn-lt"/>
              </a:rPr>
              <a:t>Ngambri</a:t>
            </a:r>
            <a:r>
              <a:rPr lang="en-US" sz="2400">
                <a:latin typeface="Arial"/>
                <a:ea typeface="+mn-lt"/>
                <a:cs typeface="+mn-lt"/>
              </a:rPr>
              <a:t> and Ngunnawal people on whose traditional lands we meet today, and pay our respects to the elders, past, present and emerging. </a:t>
            </a:r>
            <a:endParaRPr lang="en-US" sz="2400"/>
          </a:p>
          <a:p>
            <a:pPr algn="l"/>
            <a:endParaRPr lang="en-US"/>
          </a:p>
        </p:txBody>
      </p:sp>
    </p:spTree>
    <p:extLst>
      <p:ext uri="{BB962C8B-B14F-4D97-AF65-F5344CB8AC3E}">
        <p14:creationId xmlns:p14="http://schemas.microsoft.com/office/powerpoint/2010/main" val="332912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8A2367-AC71-46FB-8642-94CB21BA4C13}"/>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sz="3600">
                <a:latin typeface="Arial"/>
                <a:cs typeface="Arial"/>
              </a:rPr>
              <a:t>Today is a conversation</a:t>
            </a:r>
            <a:r>
              <a:rPr lang="en-US"/>
              <a:t> </a:t>
            </a:r>
          </a:p>
        </p:txBody>
      </p:sp>
      <p:sp>
        <p:nvSpPr>
          <p:cNvPr id="4" name="Content Placeholder 3">
            <a:extLst>
              <a:ext uri="{FF2B5EF4-FFF2-40B4-BE49-F238E27FC236}">
                <a16:creationId xmlns:a16="http://schemas.microsoft.com/office/drawing/2014/main" id="{05A9FC15-EB80-4C8B-81B7-957DA1849140}"/>
              </a:ext>
            </a:extLst>
          </p:cNvPr>
          <p:cNvSpPr>
            <a:spLocks noGrp="1"/>
          </p:cNvSpPr>
          <p:nvPr>
            <p:ph sz="half" idx="4294967295"/>
          </p:nvPr>
        </p:nvSpPr>
        <p:spPr>
          <a:xfrm>
            <a:off x="5827959" y="480230"/>
            <a:ext cx="6030236" cy="5217272"/>
          </a:xfrm>
          <a:effectLst/>
        </p:spPr>
        <p:txBody>
          <a:bodyPr vert="horz" lIns="91440" tIns="45720" rIns="91440" bIns="45720" rtlCol="0" anchor="ctr">
            <a:normAutofit fontScale="92500" lnSpcReduction="10000"/>
          </a:bodyPr>
          <a:lstStyle/>
          <a:p>
            <a:pPr marL="0" indent="0">
              <a:lnSpc>
                <a:spcPct val="150000"/>
              </a:lnSpc>
              <a:buNone/>
            </a:pPr>
            <a:endParaRPr lang="en-US" sz="2400">
              <a:latin typeface="Arial"/>
              <a:cs typeface="Arial"/>
            </a:endParaRPr>
          </a:p>
          <a:p>
            <a:pPr>
              <a:lnSpc>
                <a:spcPct val="200000"/>
              </a:lnSpc>
            </a:pPr>
            <a:r>
              <a:rPr lang="en-US" sz="2400">
                <a:latin typeface="Arial"/>
                <a:cs typeface="Arial"/>
              </a:rPr>
              <a:t>Scholarly communications?</a:t>
            </a:r>
          </a:p>
          <a:p>
            <a:pPr>
              <a:lnSpc>
                <a:spcPct val="200000"/>
              </a:lnSpc>
            </a:pPr>
            <a:r>
              <a:rPr lang="en-US" sz="2400">
                <a:latin typeface="Arial"/>
                <a:cs typeface="Arial"/>
              </a:rPr>
              <a:t>Brief history of scholarly publications</a:t>
            </a:r>
          </a:p>
          <a:p>
            <a:pPr>
              <a:lnSpc>
                <a:spcPct val="200000"/>
              </a:lnSpc>
            </a:pPr>
            <a:r>
              <a:rPr lang="en-US" sz="2400">
                <a:latin typeface="Arial"/>
                <a:cs typeface="Arial"/>
              </a:rPr>
              <a:t>The four pillars...then &amp; now</a:t>
            </a:r>
          </a:p>
          <a:p>
            <a:pPr>
              <a:lnSpc>
                <a:spcPct val="200000"/>
              </a:lnSpc>
            </a:pPr>
            <a:r>
              <a:rPr lang="en-US" sz="2400">
                <a:latin typeface="Arial"/>
                <a:cs typeface="Arial"/>
              </a:rPr>
              <a:t>Q&amp;A with Erin – ANU Open Research</a:t>
            </a:r>
          </a:p>
          <a:p>
            <a:pPr>
              <a:lnSpc>
                <a:spcPct val="200000"/>
              </a:lnSpc>
            </a:pPr>
            <a:r>
              <a:rPr lang="en-US" sz="2400">
                <a:latin typeface="Arial"/>
                <a:cs typeface="Arial"/>
              </a:rPr>
              <a:t>Digital Scholarship &amp; our SIS learning community</a:t>
            </a:r>
          </a:p>
        </p:txBody>
      </p:sp>
    </p:spTree>
    <p:extLst>
      <p:ext uri="{BB962C8B-B14F-4D97-AF65-F5344CB8AC3E}">
        <p14:creationId xmlns:p14="http://schemas.microsoft.com/office/powerpoint/2010/main" val="89154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6" name="Rectangle 9">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21494-50EB-4B04-B683-EE62E57F360D}"/>
              </a:ext>
            </a:extLst>
          </p:cNvPr>
          <p:cNvSpPr>
            <a:spLocks noGrp="1"/>
          </p:cNvSpPr>
          <p:nvPr>
            <p:ph type="title"/>
          </p:nvPr>
        </p:nvSpPr>
        <p:spPr>
          <a:xfrm>
            <a:off x="272473" y="1218476"/>
            <a:ext cx="4295680" cy="4421050"/>
          </a:xfrm>
          <a:effectLst/>
        </p:spPr>
        <p:txBody>
          <a:bodyPr vert="horz" lIns="91440" tIns="45720" rIns="91440" bIns="45720" rtlCol="0" anchor="ctr">
            <a:normAutofit/>
          </a:bodyPr>
          <a:lstStyle/>
          <a:p>
            <a:pPr algn="r"/>
            <a:r>
              <a:rPr lang="en-US" sz="3600">
                <a:solidFill>
                  <a:schemeClr val="tx1"/>
                </a:solidFill>
                <a:latin typeface="Arial"/>
                <a:cs typeface="Arial"/>
              </a:rPr>
              <a:t>Scholarly </a:t>
            </a:r>
            <a:br>
              <a:rPr lang="en-US" sz="3600">
                <a:solidFill>
                  <a:schemeClr val="tx1"/>
                </a:solidFill>
                <a:latin typeface="Arial"/>
                <a:cs typeface="Arial"/>
              </a:rPr>
            </a:br>
            <a:r>
              <a:rPr lang="en-US" sz="3600">
                <a:solidFill>
                  <a:schemeClr val="tx1"/>
                </a:solidFill>
                <a:latin typeface="Arial"/>
                <a:cs typeface="Arial"/>
              </a:rPr>
              <a:t>Communications?</a:t>
            </a:r>
            <a:br>
              <a:rPr lang="en-US" sz="3600">
                <a:solidFill>
                  <a:schemeClr val="tx1"/>
                </a:solidFill>
                <a:latin typeface="Arial"/>
                <a:cs typeface="Arial"/>
              </a:rPr>
            </a:br>
            <a:br>
              <a:rPr lang="en-US" sz="3600">
                <a:latin typeface="Arial"/>
                <a:cs typeface="Arial"/>
              </a:rPr>
            </a:br>
            <a:endParaRPr lang="en-US" sz="3600">
              <a:solidFill>
                <a:schemeClr val="tx1"/>
              </a:solidFill>
              <a:latin typeface="Arial"/>
              <a:cs typeface="Arial"/>
            </a:endParaRPr>
          </a:p>
        </p:txBody>
      </p:sp>
      <p:cxnSp>
        <p:nvCxnSpPr>
          <p:cNvPr id="7" name="Straight Connector 11">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C88B38-EDB0-46A9-8FE7-E51654EF1044}"/>
              </a:ext>
            </a:extLst>
          </p:cNvPr>
          <p:cNvSpPr txBox="1"/>
          <p:nvPr/>
        </p:nvSpPr>
        <p:spPr>
          <a:xfrm>
            <a:off x="4869661" y="858257"/>
            <a:ext cx="6711558" cy="5321596"/>
          </a:xfrm>
          <a:prstGeom prst="rect">
            <a:avLst/>
          </a:prstGeom>
          <a:effec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50000"/>
              </a:lnSpc>
              <a:spcBef>
                <a:spcPct val="20000"/>
              </a:spcBef>
              <a:spcAft>
                <a:spcPts val="600"/>
              </a:spcAft>
              <a:buClr>
                <a:schemeClr val="accent1"/>
              </a:buClr>
            </a:pPr>
            <a:endParaRPr lang="en-US" sz="2400">
              <a:latin typeface="Arial"/>
              <a:cs typeface="Arial"/>
            </a:endParaRPr>
          </a:p>
        </p:txBody>
      </p:sp>
      <p:pic>
        <p:nvPicPr>
          <p:cNvPr id="4" name="Picture 7">
            <a:hlinkClick r:id="" action="ppaction://media"/>
            <a:extLst>
              <a:ext uri="{FF2B5EF4-FFF2-40B4-BE49-F238E27FC236}">
                <a16:creationId xmlns:a16="http://schemas.microsoft.com/office/drawing/2014/main" id="{2911D309-9C56-40D1-AB44-2762E3BEBD86}"/>
              </a:ext>
            </a:extLst>
          </p:cNvPr>
          <p:cNvPicPr>
            <a:picLocks noRot="1" noChangeAspect="1"/>
          </p:cNvPicPr>
          <p:nvPr>
            <a:videoFile r:link="rId1"/>
          </p:nvPr>
        </p:nvPicPr>
        <p:blipFill>
          <a:blip r:embed="rId4"/>
          <a:stretch>
            <a:fillRect/>
          </a:stretch>
        </p:blipFill>
        <p:spPr>
          <a:xfrm>
            <a:off x="5135785" y="1294131"/>
            <a:ext cx="5917962" cy="4081507"/>
          </a:xfrm>
          <a:prstGeom prst="rect">
            <a:avLst/>
          </a:prstGeom>
        </p:spPr>
      </p:pic>
    </p:spTree>
    <p:extLst>
      <p:ext uri="{BB962C8B-B14F-4D97-AF65-F5344CB8AC3E}">
        <p14:creationId xmlns:p14="http://schemas.microsoft.com/office/powerpoint/2010/main" val="114746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1523-2EC0-4B88-9FA5-A516B085661B}"/>
              </a:ext>
            </a:extLst>
          </p:cNvPr>
          <p:cNvSpPr>
            <a:spLocks noGrp="1"/>
          </p:cNvSpPr>
          <p:nvPr>
            <p:ph type="title"/>
          </p:nvPr>
        </p:nvSpPr>
        <p:spPr/>
        <p:txBody>
          <a:bodyPr/>
          <a:lstStyle/>
          <a:p>
            <a:r>
              <a:rPr lang="en-US" sz="3600">
                <a:latin typeface="Arial"/>
                <a:cs typeface="Arial"/>
              </a:rPr>
              <a:t>A (very) brief history....</a:t>
            </a:r>
          </a:p>
        </p:txBody>
      </p:sp>
      <p:pic>
        <p:nvPicPr>
          <p:cNvPr id="4" name="Picture 4" descr="A screenshot of a cell phone&#10;&#10;Description generated with very high confidence">
            <a:extLst>
              <a:ext uri="{FF2B5EF4-FFF2-40B4-BE49-F238E27FC236}">
                <a16:creationId xmlns:a16="http://schemas.microsoft.com/office/drawing/2014/main" id="{7034EE38-CCEF-4153-AF36-96712581264D}"/>
              </a:ext>
            </a:extLst>
          </p:cNvPr>
          <p:cNvPicPr>
            <a:picLocks noGrp="1" noChangeAspect="1"/>
          </p:cNvPicPr>
          <p:nvPr>
            <p:ph idx="1"/>
          </p:nvPr>
        </p:nvPicPr>
        <p:blipFill>
          <a:blip r:embed="rId3"/>
          <a:stretch>
            <a:fillRect/>
          </a:stretch>
        </p:blipFill>
        <p:spPr>
          <a:xfrm>
            <a:off x="3050114" y="2265016"/>
            <a:ext cx="5935096" cy="4063800"/>
          </a:xfrm>
        </p:spPr>
      </p:pic>
    </p:spTree>
    <p:extLst>
      <p:ext uri="{BB962C8B-B14F-4D97-AF65-F5344CB8AC3E}">
        <p14:creationId xmlns:p14="http://schemas.microsoft.com/office/powerpoint/2010/main" val="380958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8A2367-AC71-46FB-8642-94CB21BA4C13}"/>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sz="3600">
                <a:latin typeface="Arial"/>
                <a:cs typeface="Arial"/>
              </a:rPr>
              <a:t>The four pillars</a:t>
            </a:r>
          </a:p>
        </p:txBody>
      </p:sp>
      <p:sp>
        <p:nvSpPr>
          <p:cNvPr id="4" name="Content Placeholder 3">
            <a:extLst>
              <a:ext uri="{FF2B5EF4-FFF2-40B4-BE49-F238E27FC236}">
                <a16:creationId xmlns:a16="http://schemas.microsoft.com/office/drawing/2014/main" id="{05A9FC15-EB80-4C8B-81B7-957DA1849140}"/>
              </a:ext>
            </a:extLst>
          </p:cNvPr>
          <p:cNvSpPr>
            <a:spLocks noGrp="1"/>
          </p:cNvSpPr>
          <p:nvPr>
            <p:ph sz="half" idx="4294967295"/>
          </p:nvPr>
        </p:nvSpPr>
        <p:spPr>
          <a:xfrm>
            <a:off x="6008068" y="978993"/>
            <a:ext cx="5365218" cy="4900014"/>
          </a:xfrm>
          <a:effectLst/>
        </p:spPr>
        <p:txBody>
          <a:bodyPr vert="horz" lIns="91440" tIns="45720" rIns="91440" bIns="45720" rtlCol="0" anchor="ctr">
            <a:normAutofit/>
          </a:bodyPr>
          <a:lstStyle/>
          <a:p>
            <a:r>
              <a:rPr lang="en-US" sz="2400">
                <a:latin typeface="Arial"/>
                <a:cs typeface="Arial"/>
              </a:rPr>
              <a:t>Creation </a:t>
            </a:r>
          </a:p>
          <a:p>
            <a:r>
              <a:rPr lang="en-US" sz="2400">
                <a:latin typeface="Arial"/>
                <a:cs typeface="Arial"/>
              </a:rPr>
              <a:t>Authentication </a:t>
            </a:r>
          </a:p>
          <a:p>
            <a:r>
              <a:rPr lang="en-US" sz="2400">
                <a:latin typeface="Arial"/>
                <a:cs typeface="Arial"/>
              </a:rPr>
              <a:t>Dissemination </a:t>
            </a:r>
          </a:p>
          <a:p>
            <a:r>
              <a:rPr lang="en-US" sz="2400">
                <a:latin typeface="Arial"/>
                <a:cs typeface="Arial"/>
              </a:rPr>
              <a:t>Preservation </a:t>
            </a:r>
          </a:p>
        </p:txBody>
      </p:sp>
    </p:spTree>
    <p:extLst>
      <p:ext uri="{BB962C8B-B14F-4D97-AF65-F5344CB8AC3E}">
        <p14:creationId xmlns:p14="http://schemas.microsoft.com/office/powerpoint/2010/main" val="243543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3" name="Rectangle 36">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A2367-AC71-46FB-8642-94CB21BA4C13}"/>
              </a:ext>
            </a:extLst>
          </p:cNvPr>
          <p:cNvSpPr>
            <a:spLocks noGrp="1"/>
          </p:cNvSpPr>
          <p:nvPr>
            <p:ph type="title"/>
          </p:nvPr>
        </p:nvSpPr>
        <p:spPr>
          <a:xfrm>
            <a:off x="965199" y="1240780"/>
            <a:ext cx="6086857" cy="4376440"/>
          </a:xfrm>
          <a:effectLst/>
        </p:spPr>
        <p:txBody>
          <a:bodyPr vert="horz" lIns="91440" tIns="45720" rIns="91440" bIns="45720" rtlCol="0" anchor="ctr">
            <a:normAutofit/>
          </a:bodyPr>
          <a:lstStyle/>
          <a:p>
            <a:pPr algn="r"/>
            <a:r>
              <a:rPr lang="en-US" sz="3600">
                <a:solidFill>
                  <a:schemeClr val="tx1"/>
                </a:solidFill>
                <a:latin typeface="Arial"/>
                <a:cs typeface="Arial"/>
              </a:rPr>
              <a:t>Another way to think of it is an ecosystem...living </a:t>
            </a:r>
            <a:br>
              <a:rPr lang="en-US" sz="3600">
                <a:solidFill>
                  <a:schemeClr val="tx1"/>
                </a:solidFill>
                <a:latin typeface="Arial"/>
                <a:cs typeface="Arial"/>
              </a:rPr>
            </a:br>
            <a:r>
              <a:rPr lang="en-US" sz="3600">
                <a:solidFill>
                  <a:schemeClr val="tx1"/>
                </a:solidFill>
                <a:latin typeface="Arial"/>
                <a:cs typeface="Arial"/>
              </a:rPr>
              <a:t>knowledge that's built on the ideas and creators that have come before us</a:t>
            </a:r>
          </a:p>
        </p:txBody>
      </p:sp>
      <p:cxnSp>
        <p:nvCxnSpPr>
          <p:cNvPr id="34" name="Straight Connector 38">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8A2367-AC71-46FB-8642-94CB21BA4C13}"/>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a:t>Q&amp;A with Erin</a:t>
            </a:r>
          </a:p>
        </p:txBody>
      </p:sp>
      <p:sp>
        <p:nvSpPr>
          <p:cNvPr id="4" name="Content Placeholder 3">
            <a:extLst>
              <a:ext uri="{FF2B5EF4-FFF2-40B4-BE49-F238E27FC236}">
                <a16:creationId xmlns:a16="http://schemas.microsoft.com/office/drawing/2014/main" id="{05A9FC15-EB80-4C8B-81B7-957DA1849140}"/>
              </a:ext>
            </a:extLst>
          </p:cNvPr>
          <p:cNvSpPr>
            <a:spLocks noGrp="1"/>
          </p:cNvSpPr>
          <p:nvPr>
            <p:ph sz="half" idx="4294967295"/>
          </p:nvPr>
        </p:nvSpPr>
        <p:spPr>
          <a:xfrm>
            <a:off x="6008068" y="978993"/>
            <a:ext cx="5365218" cy="4900014"/>
          </a:xfrm>
          <a:effectLst/>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310092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3">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21494-50EB-4B04-B683-EE62E57F360D}"/>
              </a:ext>
            </a:extLst>
          </p:cNvPr>
          <p:cNvSpPr>
            <a:spLocks noGrp="1"/>
          </p:cNvSpPr>
          <p:nvPr>
            <p:ph type="title"/>
          </p:nvPr>
        </p:nvSpPr>
        <p:spPr>
          <a:xfrm>
            <a:off x="965200" y="1218476"/>
            <a:ext cx="3187318" cy="4421050"/>
          </a:xfrm>
          <a:effectLst/>
        </p:spPr>
        <p:txBody>
          <a:bodyPr vert="horz" lIns="91440" tIns="45720" rIns="91440" bIns="45720" rtlCol="0" anchor="ctr">
            <a:normAutofit/>
          </a:bodyPr>
          <a:lstStyle/>
          <a:p>
            <a:pPr algn="r"/>
            <a:r>
              <a:rPr lang="en-US" sz="3600">
                <a:solidFill>
                  <a:schemeClr val="tx1"/>
                </a:solidFill>
                <a:latin typeface="Arial"/>
                <a:cs typeface="Arial"/>
              </a:rPr>
              <a:t>Open Research?</a:t>
            </a:r>
          </a:p>
        </p:txBody>
      </p:sp>
      <p:cxnSp>
        <p:nvCxnSpPr>
          <p:cNvPr id="21" name="Straight Connector 15">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C88B38-EDB0-46A9-8FE7-E51654EF1044}"/>
              </a:ext>
            </a:extLst>
          </p:cNvPr>
          <p:cNvSpPr txBox="1"/>
          <p:nvPr/>
        </p:nvSpPr>
        <p:spPr>
          <a:xfrm>
            <a:off x="5146751" y="1218475"/>
            <a:ext cx="6080050" cy="4421051"/>
          </a:xfrm>
          <a:prstGeom prst="rect">
            <a:avLst/>
          </a:prstGeom>
          <a:effec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20000"/>
              </a:spcBef>
              <a:spcAft>
                <a:spcPts val="600"/>
              </a:spcAft>
              <a:buClr>
                <a:schemeClr val="accent1"/>
              </a:buClr>
              <a:buFont typeface="Wingdings 2" charset="2"/>
              <a:buChar char=""/>
            </a:pPr>
            <a:r>
              <a:rPr lang="en-US" sz="2400">
                <a:latin typeface="Arial"/>
                <a:cs typeface="Arial"/>
              </a:rPr>
              <a:t> Collect, maintain/preserve and </a:t>
            </a:r>
            <a:br>
              <a:rPr lang="en-US" sz="2400">
                <a:latin typeface="Arial"/>
              </a:rPr>
            </a:br>
            <a:r>
              <a:rPr lang="en-US" sz="2400">
                <a:latin typeface="Arial"/>
                <a:cs typeface="Arial"/>
              </a:rPr>
              <a:t>    disseminate ANU Scholarly Output.</a:t>
            </a:r>
            <a:endParaRPr lang="en-US">
              <a:latin typeface="Arial"/>
              <a:cs typeface="Arial"/>
            </a:endParaRPr>
          </a:p>
          <a:p>
            <a:pPr>
              <a:spcBef>
                <a:spcPct val="20000"/>
              </a:spcBef>
              <a:spcAft>
                <a:spcPts val="600"/>
              </a:spcAft>
              <a:buClr>
                <a:schemeClr val="accent1"/>
              </a:buClr>
              <a:buFont typeface="Wingdings 2" charset="2"/>
              <a:buChar char=""/>
            </a:pPr>
            <a:r>
              <a:rPr lang="en-US" sz="2400">
                <a:latin typeface="Arial"/>
                <a:cs typeface="Arial"/>
              </a:rPr>
              <a:t> Support &amp; Promote Open Access</a:t>
            </a:r>
          </a:p>
          <a:p>
            <a:pPr>
              <a:spcBef>
                <a:spcPct val="20000"/>
              </a:spcBef>
              <a:spcAft>
                <a:spcPts val="600"/>
              </a:spcAft>
              <a:buClr>
                <a:schemeClr val="accent1"/>
              </a:buClr>
              <a:buFont typeface="Wingdings 2" charset="2"/>
              <a:buChar char=""/>
            </a:pPr>
            <a:r>
              <a:rPr lang="en-US" sz="2400">
                <a:latin typeface="Arial"/>
                <a:cs typeface="Arial"/>
              </a:rPr>
              <a:t> Support &amp; Promote ORCID</a:t>
            </a:r>
          </a:p>
          <a:p>
            <a:pPr>
              <a:spcBef>
                <a:spcPct val="20000"/>
              </a:spcBef>
              <a:spcAft>
                <a:spcPts val="600"/>
              </a:spcAft>
              <a:buClr>
                <a:schemeClr val="accent1"/>
              </a:buClr>
              <a:buFont typeface="Wingdings 2" charset="2"/>
              <a:buChar char=""/>
            </a:pPr>
            <a:r>
              <a:rPr lang="en-US" sz="2400">
                <a:latin typeface="Arial"/>
                <a:cs typeface="Arial"/>
              </a:rPr>
              <a:t> Support &amp; Promote Research Data </a:t>
            </a:r>
            <a:br>
              <a:rPr lang="en-US" sz="2400">
                <a:latin typeface="Arial"/>
              </a:rPr>
            </a:br>
            <a:r>
              <a:rPr lang="en-US" sz="2400">
                <a:latin typeface="Arial"/>
                <a:cs typeface="Arial"/>
              </a:rPr>
              <a:t>    Management – Data Commons</a:t>
            </a:r>
          </a:p>
          <a:p>
            <a:pPr>
              <a:spcBef>
                <a:spcPct val="20000"/>
              </a:spcBef>
              <a:spcAft>
                <a:spcPts val="600"/>
              </a:spcAft>
              <a:buClr>
                <a:schemeClr val="accent1"/>
              </a:buClr>
              <a:buFont typeface="Wingdings 2" charset="2"/>
              <a:buChar char=""/>
            </a:pPr>
            <a:endParaRPr lang="en-US" sz="1600"/>
          </a:p>
        </p:txBody>
      </p:sp>
    </p:spTree>
    <p:extLst>
      <p:ext uri="{BB962C8B-B14F-4D97-AF65-F5344CB8AC3E}">
        <p14:creationId xmlns:p14="http://schemas.microsoft.com/office/powerpoint/2010/main" val="2886845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0</TotalTime>
  <Words>737</Words>
  <Application>Microsoft Macintosh PowerPoint</Application>
  <PresentationFormat>Widescreen</PresentationFormat>
  <Paragraphs>67</Paragraphs>
  <Slides>11</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2</vt:lpstr>
      <vt:lpstr>Quotable</vt:lpstr>
      <vt:lpstr>Scholarly Communications 101: the four pillars</vt:lpstr>
      <vt:lpstr>    Welcome to country </vt:lpstr>
      <vt:lpstr>Today is a conversation </vt:lpstr>
      <vt:lpstr>Scholarly  Communications?  </vt:lpstr>
      <vt:lpstr>A (very) brief history....</vt:lpstr>
      <vt:lpstr>The four pillars</vt:lpstr>
      <vt:lpstr>Another way to think of it is an ecosystem...living  knowledge that's built on the ideas and creators that have come before us</vt:lpstr>
      <vt:lpstr>Q&amp;A with Erin</vt:lpstr>
      <vt:lpstr>Open Research?</vt:lpstr>
      <vt:lpstr>Traditional  Vs  Non-Traditional  Research Outputs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Imogen Ingram</cp:lastModifiedBy>
  <cp:revision>1</cp:revision>
  <dcterms:created xsi:type="dcterms:W3CDTF">2020-05-04T04:19:05Z</dcterms:created>
  <dcterms:modified xsi:type="dcterms:W3CDTF">2020-05-17T23:32:26Z</dcterms:modified>
</cp:coreProperties>
</file>